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4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9144000" cy="5143500" type="screen16x9"/>
  <p:notesSz cx="6858000" cy="9144000"/>
  <p:embeddedFontLst>
    <p:embeddedFont>
      <p:font typeface="Amatic SC" panose="00000500000000000000" pitchFamily="2" charset="-79"/>
      <p:regular r:id="rId48"/>
      <p:bold r:id="rId49"/>
    </p:embeddedFont>
    <p:embeddedFont>
      <p:font typeface="Calibri" panose="020F0502020204030204" pitchFamily="34" charset="0"/>
      <p:regular r:id="rId50"/>
      <p:bold r:id="rId51"/>
      <p:italic r:id="rId52"/>
      <p:boldItalic r:id="rId53"/>
    </p:embeddedFont>
    <p:embeddedFont>
      <p:font typeface="Exo 2" panose="020B0604020202020204" charset="0"/>
      <p:regular r:id="rId54"/>
      <p:bold r:id="rId55"/>
      <p:italic r:id="rId56"/>
      <p:boldItalic r:id="rId57"/>
    </p:embeddedFont>
    <p:embeddedFont>
      <p:font typeface="Fira Sans Extra Condensed Medium" panose="020B0604020202020204" charset="0"/>
      <p:regular r:id="rId58"/>
      <p:bold r:id="rId59"/>
      <p:italic r:id="rId60"/>
      <p:boldItalic r:id="rId61"/>
    </p:embeddedFont>
    <p:embeddedFont>
      <p:font typeface="Proxima Nova" panose="020B0604020202020204" charset="0"/>
      <p:regular r:id="rId62"/>
      <p:bold r:id="rId63"/>
      <p:italic r:id="rId64"/>
      <p:boldItalic r:id="rId65"/>
    </p:embeddedFont>
    <p:embeddedFont>
      <p:font typeface="Proxima Nova Semibold" panose="020B0604020202020204" charset="0"/>
      <p:regular r:id="rId66"/>
      <p:bold r:id="rId67"/>
      <p:boldItalic r:id="rId68"/>
    </p:embeddedFont>
    <p:embeddedFont>
      <p:font typeface="Roboto Condensed" panose="02000000000000000000" pitchFamily="2" charset="0"/>
      <p:regular r:id="rId69"/>
      <p:bold r:id="rId70"/>
      <p:italic r:id="rId71"/>
      <p:boldItalic r:id="rId72"/>
    </p:embeddedFont>
    <p:embeddedFont>
      <p:font typeface="Roboto Condensed Light" panose="02000000000000000000" pitchFamily="2" charset="0"/>
      <p:regular r:id="rId73"/>
      <p:bold r:id="rId74"/>
      <p:italic r:id="rId75"/>
      <p:boldItalic r:id="rId76"/>
    </p:embeddedFont>
    <p:embeddedFont>
      <p:font typeface="Roboto Medium"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3B8A9B-3608-4D93-9D30-409E4BA8696D}">
  <a:tblStyle styleId="{C93B8A9B-3608-4D93-9D30-409E4BA869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39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font" Target="fonts/font29.fntdata"/><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2.xml"/><Relationship Id="rId61" Type="http://schemas.openxmlformats.org/officeDocument/2006/relationships/font" Target="fonts/font14.fntdata"/><Relationship Id="rId82"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5.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font" Target="fonts/font3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hyperlink" Target="http://bit.ly/2Tynxth" TargetMode="External"/><Relationship Id="rId7" Type="http://schemas.openxmlformats.org/officeDocument/2006/relationships/slide" Target="slide25.xml"/><Relationship Id="rId12"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4.xml"/><Relationship Id="rId11" Type="http://schemas.openxmlformats.org/officeDocument/2006/relationships/slide" Target="slide30.xml"/><Relationship Id="rId5" Type="http://schemas.openxmlformats.org/officeDocument/2006/relationships/hyperlink" Target="http://bit.ly/33VAFh3" TargetMode="External"/><Relationship Id="rId10"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30B07Gq" TargetMode="External"/><Relationship Id="rId9" Type="http://schemas.openxmlformats.org/officeDocument/2006/relationships/slide" Target="slide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25.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8.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hyperlink" Target="https://fonts.google.com/specimen/Roboto+Condensed"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36.gif"/><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35.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34.gif"/><Relationship Id="rId4" Type="http://schemas.openxmlformats.org/officeDocument/2006/relationships/image" Target="../media/image32.gif"/><Relationship Id="rId9" Type="http://schemas.openxmlformats.org/officeDocument/2006/relationships/image" Target="../media/image33.gif"/></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16.xml"/><Relationship Id="rId5" Type="http://schemas.openxmlformats.org/officeDocument/2006/relationships/slide" Target="slide7.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jTeFAVjRiL16A4Qm5B3PUlYiRcdSa1nhVXyKEVszHbQ/copy"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TECH</a:t>
            </a:r>
            <a:endParaRPr/>
          </a:p>
          <a:p>
            <a:pPr marL="0" lvl="0" indent="0" algn="r" rtl="0">
              <a:spcBef>
                <a:spcPts val="0"/>
              </a:spcBef>
              <a:spcAft>
                <a:spcPts val="0"/>
              </a:spcAft>
              <a:buClr>
                <a:schemeClr val="dk1"/>
              </a:buClr>
              <a:buSzPts val="1100"/>
              <a:buFont typeface="Arial"/>
              <a:buNone/>
            </a:pPr>
            <a:r>
              <a:rPr lang="en"/>
              <a:t>NEWSLETTER</a:t>
            </a:r>
            <a:endParaRPr/>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Here is where your presentation begins</a:t>
            </a:r>
            <a:endParaRPr/>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here the subtitle if you need it</a:t>
            </a:r>
            <a:endParaRPr/>
          </a:p>
          <a:p>
            <a:pPr marL="0" lvl="0" indent="0" algn="l" rtl="0">
              <a:spcBef>
                <a:spcPts val="0"/>
              </a:spcBef>
              <a:spcAft>
                <a:spcPts val="0"/>
              </a:spcAft>
              <a:buNone/>
            </a:pPr>
            <a:endParaRP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3000000" cy="3000000"/>
        </p:xfrm>
        <a:graphic>
          <a:graphicData uri="http://schemas.openxmlformats.org/drawingml/2006/table">
            <a:tbl>
              <a:tblPr>
                <a:noFill/>
                <a:tableStyleId>{C93B8A9B-3608-4D93-9D30-409E4BA8696D}</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None/>
            </a:pPr>
            <a:r>
              <a:rPr lang="en">
                <a:solidFill>
                  <a:srgbClr val="434343"/>
                </a:solidFill>
              </a:rPr>
              <a:t>Here’s what you’ll find in this </a:t>
            </a:r>
            <a:r>
              <a:rPr lang="en"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 </a:t>
            </a:r>
            <a:r>
              <a:rPr lang="en">
                <a:solidFill>
                  <a:srgbClr val="434343"/>
                </a:solidFill>
              </a:rPr>
              <a:t>template: </a:t>
            </a:r>
            <a:endParaRPr>
              <a:solidFill>
                <a:srgbClr val="434343"/>
              </a:solidFill>
            </a:endParaRPr>
          </a:p>
          <a:p>
            <a:pPr marL="457200" lvl="0" indent="-304800" algn="l" rtl="0">
              <a:lnSpc>
                <a:spcPct val="100000"/>
              </a:lnSpc>
              <a:spcBef>
                <a:spcPts val="1000"/>
              </a:spcBef>
              <a:spcAft>
                <a:spcPts val="0"/>
              </a:spcAft>
              <a:buSzPts val="1200"/>
              <a:buFont typeface="Roboto Condensed Light"/>
              <a:buAutoNum type="arabicPeriod"/>
            </a:pPr>
            <a:r>
              <a:rPr lang="en">
                <a:solidFill>
                  <a:srgbClr val="434343"/>
                </a:solidFill>
              </a:rPr>
              <a:t>A slide structure based on a newsletter, which you can easily adapt to your needs. For more info on how to edit the template, please visit </a:t>
            </a:r>
            <a:r>
              <a:rPr lang="en"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Slidesgo School</a:t>
            </a:r>
            <a:r>
              <a:rPr lang="en">
                <a:solidFill>
                  <a:srgbClr val="434343"/>
                </a:solidFill>
                <a:uFill>
                  <a:noFill/>
                </a:uFill>
                <a:hlinkClick r:id="rId4">
                  <a:extLst>
                    <a:ext uri="{A12FA001-AC4F-418D-AE19-62706E023703}">
                      <ahyp:hlinkClr xmlns:ahyp="http://schemas.microsoft.com/office/drawing/2018/hyperlinkcolor" val="tx"/>
                    </a:ext>
                  </a:extLst>
                </a:hlinkClick>
              </a:rPr>
              <a:t> </a:t>
            </a:r>
            <a:r>
              <a:rPr lang="en">
                <a:solidFill>
                  <a:srgbClr val="434343"/>
                </a:solidFill>
              </a:rPr>
              <a:t>or read our </a:t>
            </a:r>
            <a:r>
              <a:rPr lang="en"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FAQs</a:t>
            </a:r>
            <a:r>
              <a:rPr lang="en" b="1">
                <a:solidFill>
                  <a:srgbClr val="434343"/>
                </a:solidFill>
                <a:latin typeface="Roboto Condensed"/>
                <a:ea typeface="Roboto Condensed"/>
                <a:cs typeface="Roboto Condensed"/>
                <a:sym typeface="Roboto Condensed"/>
              </a:rPr>
              <a:t>.</a:t>
            </a:r>
            <a:endParaRPr b="1">
              <a:solidFill>
                <a:srgbClr val="434343"/>
              </a:solidFill>
              <a:latin typeface="Roboto Condensed"/>
              <a:ea typeface="Roboto Condensed"/>
              <a:cs typeface="Roboto Condensed"/>
              <a:sym typeface="Roboto Condensed"/>
            </a:endParaRPr>
          </a:p>
          <a:p>
            <a:pPr marL="457200" lvl="0" indent="-304800" algn="l" rtl="0">
              <a:spcBef>
                <a:spcPts val="0"/>
              </a:spcBef>
              <a:spcAft>
                <a:spcPts val="0"/>
              </a:spcAft>
              <a:buSzPts val="1200"/>
              <a:buFont typeface="Roboto Condensed Light"/>
              <a:buAutoNum type="arabicPeriod"/>
            </a:pPr>
            <a:r>
              <a:rPr lang="en">
                <a:solidFill>
                  <a:srgbClr val="434343"/>
                </a:solidFill>
              </a:rPr>
              <a:t>An assortment of illustrations that are suitable for use in the presentation can be found in the </a:t>
            </a:r>
            <a:r>
              <a:rPr lang="en" b="1">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alternative resources</a:t>
            </a:r>
            <a:r>
              <a:rPr lang="en">
                <a:solidFill>
                  <a:srgbClr val="434343"/>
                </a:solidFill>
              </a:rPr>
              <a:t> slide.</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a:solidFill>
                  <a:srgbClr val="434343"/>
                </a:solidFill>
              </a:rPr>
              <a:t>A </a:t>
            </a:r>
            <a:r>
              <a:rPr lang="en" b="1">
                <a:solidFill>
                  <a:srgbClr val="434343"/>
                </a:solidFill>
                <a:uFill>
                  <a:noFill/>
                </a:uFill>
                <a:latin typeface="Roboto Condensed"/>
                <a:ea typeface="Roboto Condensed"/>
                <a:cs typeface="Roboto Condensed"/>
                <a:sym typeface="Roboto Condensed"/>
                <a:hlinkClick r:id="rId6" action="ppaction://hlinksldjump">
                  <a:extLst>
                    <a:ext uri="{A12FA001-AC4F-418D-AE19-62706E023703}">
                      <ahyp:hlinkClr xmlns:ahyp="http://schemas.microsoft.com/office/drawing/2018/hyperlinkcolor" val="tx"/>
                    </a:ext>
                  </a:extLst>
                </a:hlinkClick>
              </a:rPr>
              <a:t>thanks</a:t>
            </a:r>
            <a:r>
              <a:rPr lang="en">
                <a:solidFill>
                  <a:srgbClr val="434343"/>
                </a:solidFill>
                <a:uFill>
                  <a:noFill/>
                </a:uFill>
                <a:hlinkClick r:id="rId6" action="ppaction://hlinksldjump">
                  <a:extLst>
                    <a:ext uri="{A12FA001-AC4F-418D-AE19-62706E023703}">
                      <ahyp:hlinkClr xmlns:ahyp="http://schemas.microsoft.com/office/drawing/2018/hyperlinkcolor" val="tx"/>
                    </a:ext>
                  </a:extLst>
                </a:hlinkClick>
              </a:rPr>
              <a:t> </a:t>
            </a:r>
            <a:r>
              <a:rPr lang="en">
                <a:solidFill>
                  <a:srgbClr val="434343"/>
                </a:solidFill>
              </a:rPr>
              <a:t>slide, which you must keep so that proper credits for our design are given.</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a:solidFill>
                  <a:srgbClr val="434343"/>
                </a:solidFill>
              </a:rPr>
              <a:t>A </a:t>
            </a:r>
            <a:r>
              <a:rPr lang="en" b="1">
                <a:solidFill>
                  <a:srgbClr val="434343"/>
                </a:solidFill>
                <a:uFill>
                  <a:noFill/>
                </a:uFill>
                <a:latin typeface="Roboto Condensed"/>
                <a:ea typeface="Roboto Condensed"/>
                <a:cs typeface="Roboto Condensed"/>
                <a:sym typeface="Roboto Condensed"/>
                <a:hlinkClick r:id="rId7" action="ppaction://hlinksldjump">
                  <a:extLst>
                    <a:ext uri="{A12FA001-AC4F-418D-AE19-62706E023703}">
                      <ahyp:hlinkClr xmlns:ahyp="http://schemas.microsoft.com/office/drawing/2018/hyperlinkcolor" val="tx"/>
                    </a:ext>
                  </a:extLst>
                </a:hlinkClick>
              </a:rPr>
              <a:t>resources</a:t>
            </a:r>
            <a:r>
              <a:rPr lang="en">
                <a:solidFill>
                  <a:srgbClr val="434343"/>
                </a:solidFill>
                <a:uFill>
                  <a:noFill/>
                </a:uFill>
                <a:hlinkClick r:id="rId7" action="ppaction://hlinksldjump">
                  <a:extLst>
                    <a:ext uri="{A12FA001-AC4F-418D-AE19-62706E023703}">
                      <ahyp:hlinkClr xmlns:ahyp="http://schemas.microsoft.com/office/drawing/2018/hyperlinkcolor" val="tx"/>
                    </a:ext>
                  </a:extLst>
                </a:hlinkClick>
              </a:rPr>
              <a:t> </a:t>
            </a:r>
            <a:r>
              <a:rPr lang="en">
                <a:solidFill>
                  <a:srgbClr val="434343"/>
                </a:solidFill>
              </a:rPr>
              <a:t>slide, where you’ll find links to all the elements used in the template.</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b="1">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Instructions for use</a:t>
            </a:r>
            <a:r>
              <a:rPr lang="en">
                <a:solidFill>
                  <a:srgbClr val="434343"/>
                </a:solidFill>
              </a:rPr>
              <a:t>.</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a:solidFill>
                  <a:srgbClr val="434343"/>
                </a:solidFill>
              </a:rPr>
              <a:t>Final slides with: </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The</a:t>
            </a:r>
            <a:r>
              <a:rPr lang="en">
                <a:solidFill>
                  <a:srgbClr val="434343"/>
                </a:solidFill>
                <a:uFill>
                  <a:noFill/>
                </a:uFill>
                <a:hlinkClick r:id="rId8" action="ppaction://hlinksldjump">
                  <a:extLst>
                    <a:ext uri="{A12FA001-AC4F-418D-AE19-62706E023703}">
                      <ahyp:hlinkClr xmlns:ahyp="http://schemas.microsoft.com/office/drawing/2018/hyperlinkcolor" val="tx"/>
                    </a:ext>
                  </a:extLst>
                </a:hlinkClick>
              </a:rPr>
              <a:t> </a:t>
            </a:r>
            <a:r>
              <a:rPr lang="en" b="1">
                <a:solidFill>
                  <a:srgbClr val="434343"/>
                </a:solidFill>
                <a:uFill>
                  <a:noFill/>
                </a:uFill>
                <a:latin typeface="Roboto Condensed"/>
                <a:ea typeface="Roboto Condensed"/>
                <a:cs typeface="Roboto Condensed"/>
                <a:sym typeface="Roboto Condensed"/>
                <a:hlinkClick r:id="rId8" action="ppaction://hlinksldjump">
                  <a:extLst>
                    <a:ext uri="{A12FA001-AC4F-418D-AE19-62706E023703}">
                      <ahyp:hlinkClr xmlns:ahyp="http://schemas.microsoft.com/office/drawing/2018/hyperlinkcolor" val="tx"/>
                    </a:ext>
                  </a:extLst>
                </a:hlinkClick>
              </a:rPr>
              <a:t>fonts and colors</a:t>
            </a:r>
            <a:r>
              <a:rPr lang="en">
                <a:solidFill>
                  <a:srgbClr val="434343"/>
                </a:solidFill>
              </a:rPr>
              <a:t> used in the template.</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A selection of </a:t>
            </a:r>
            <a:r>
              <a:rPr lang="en" b="1">
                <a:solidFill>
                  <a:srgbClr val="434343"/>
                </a:solidFill>
                <a:uFill>
                  <a:noFill/>
                </a:uFill>
                <a:latin typeface="Roboto Condensed"/>
                <a:ea typeface="Roboto Condensed"/>
                <a:cs typeface="Roboto Condensed"/>
                <a:sym typeface="Roboto Condensed"/>
                <a:hlinkClick r:id="rId9" action="ppaction://hlinksldjump">
                  <a:extLst>
                    <a:ext uri="{A12FA001-AC4F-418D-AE19-62706E023703}">
                      <ahyp:hlinkClr xmlns:ahyp="http://schemas.microsoft.com/office/drawing/2018/hyperlinkcolor" val="tx"/>
                    </a:ext>
                  </a:extLst>
                </a:hlinkClick>
              </a:rPr>
              <a:t>illustrations</a:t>
            </a:r>
            <a:r>
              <a:rPr lang="en">
                <a:solidFill>
                  <a:srgbClr val="434343"/>
                </a:solidFill>
              </a:rPr>
              <a:t>. You can also customize and animate them as you wish with the online editor. Visit </a:t>
            </a:r>
            <a:r>
              <a:rPr lang="en">
                <a:solidFill>
                  <a:srgbClr val="434343"/>
                </a:solidFill>
                <a:uFill>
                  <a:noFill/>
                </a:uFill>
                <a:hlinkClick r:id="rId10">
                  <a:extLst>
                    <a:ext uri="{A12FA001-AC4F-418D-AE19-62706E023703}">
                      <ahyp:hlinkClr xmlns:ahyp="http://schemas.microsoft.com/office/drawing/2018/hyperlinkcolor" val="tx"/>
                    </a:ext>
                  </a:extLst>
                </a:hlinkClick>
              </a:rPr>
              <a:t>Stories by Freepik</a:t>
            </a:r>
            <a:r>
              <a:rPr lang="en">
                <a:solidFill>
                  <a:srgbClr val="434343"/>
                </a:solidFill>
              </a:rPr>
              <a:t> to find more. </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More</a:t>
            </a:r>
            <a:r>
              <a:rPr lang="en" b="1">
                <a:solidFill>
                  <a:srgbClr val="434343"/>
                </a:solidFill>
                <a:uFill>
                  <a:noFill/>
                </a:uFill>
                <a:latin typeface="Roboto Condensed"/>
                <a:ea typeface="Roboto Condensed"/>
                <a:cs typeface="Roboto Condensed"/>
                <a:sym typeface="Roboto Condensed"/>
                <a:hlinkClick r:id="rId11" action="ppaction://hlinksldjump">
                  <a:extLst>
                    <a:ext uri="{A12FA001-AC4F-418D-AE19-62706E023703}">
                      <ahyp:hlinkClr xmlns:ahyp="http://schemas.microsoft.com/office/drawing/2018/hyperlinkcolor" val="tx"/>
                    </a:ext>
                  </a:extLst>
                </a:hlinkClick>
              </a:rPr>
              <a:t> infographic resources</a:t>
            </a:r>
            <a:r>
              <a:rPr lang="en">
                <a:solidFill>
                  <a:srgbClr val="434343"/>
                </a:solidFill>
              </a:rPr>
              <a:t>, whose size and color can be edited. </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Sets of </a:t>
            </a:r>
            <a:r>
              <a:rPr lang="en" b="1">
                <a:solidFill>
                  <a:srgbClr val="434343"/>
                </a:solidFill>
                <a:uFill>
                  <a:noFill/>
                </a:uFill>
                <a:latin typeface="Roboto Condensed"/>
                <a:ea typeface="Roboto Condensed"/>
                <a:cs typeface="Roboto Condensed"/>
                <a:sym typeface="Roboto Condensed"/>
                <a:hlinkClick r:id="rId12" action="ppaction://hlinksldjump">
                  <a:extLst>
                    <a:ext uri="{A12FA001-AC4F-418D-AE19-62706E023703}">
                      <ahyp:hlinkClr xmlns:ahyp="http://schemas.microsoft.com/office/drawing/2018/hyperlinkcolor" val="tx"/>
                    </a:ext>
                  </a:extLst>
                </a:hlinkClick>
              </a:rPr>
              <a:t>customizable icons</a:t>
            </a:r>
            <a:r>
              <a:rPr lang="en">
                <a:solidFill>
                  <a:srgbClr val="434343"/>
                </a:solidFill>
              </a:rPr>
              <a:t> of the following themes: general, business, avatar, creative process, education, help &amp; support, medical, nature, performing arts, SEO &amp; marketing, and teamwork</a:t>
            </a:r>
            <a:endParaRPr>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60" name="Google Shape;160;p34"/>
          <p:cNvSpPr txBox="1"/>
          <p:nvPr/>
        </p:nvSpPr>
        <p:spPr>
          <a:xfrm>
            <a:off x="1386375" y="43670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You can delete this slide when you’re done editing the presentation.</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55"/>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55"/>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55"/>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lnSpc>
                <a:spcPct val="100000"/>
              </a:lnSpc>
              <a:spcBef>
                <a:spcPts val="1600"/>
              </a:spcBef>
              <a:spcAft>
                <a:spcPts val="1600"/>
              </a:spcAft>
              <a:buNone/>
            </a:pP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marL="0" lvl="0" indent="0" algn="ctr" rtl="0">
              <a:spcBef>
                <a:spcPts val="0"/>
              </a:spcBef>
              <a:spcAft>
                <a:spcPts val="0"/>
              </a:spcAft>
              <a:buClr>
                <a:srgbClr val="434343"/>
              </a:buClr>
              <a:buSzPts val="1100"/>
              <a:buFont typeface="Arial"/>
              <a:buNone/>
            </a:pP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addyouremail@freepik.com </a:t>
            </a: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+91  620 421 838 </a:t>
            </a:r>
            <a:endParaRPr>
              <a:solidFill>
                <a:srgbClr val="434343"/>
              </a:solidFill>
            </a:endParaRPr>
          </a:p>
          <a:p>
            <a:pPr marL="0" lvl="0" indent="0" algn="ctr" rtl="0">
              <a:spcBef>
                <a:spcPts val="0"/>
              </a:spcBef>
              <a:spcAft>
                <a:spcPts val="0"/>
              </a:spcAft>
              <a:buClr>
                <a:schemeClr val="dk1"/>
              </a:buClr>
              <a:buSzPts val="1100"/>
              <a:buFont typeface="Arial"/>
              <a:buNone/>
            </a:pPr>
            <a:r>
              <a:rPr lang="en">
                <a:solidFill>
                  <a:srgbClr val="434343"/>
                </a:solidFill>
              </a:rPr>
              <a:t>yourcompany.com</a:t>
            </a:r>
            <a:endParaRP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665" name="Google Shape;665;p56"/>
          <p:cNvGrpSpPr/>
          <p:nvPr/>
        </p:nvGrpSpPr>
        <p:grpSpPr>
          <a:xfrm>
            <a:off x="8090523" y="808178"/>
            <a:ext cx="279476" cy="279476"/>
            <a:chOff x="1379798" y="1723250"/>
            <a:chExt cx="397887" cy="397887"/>
          </a:xfrm>
        </p:grpSpPr>
        <p:sp>
          <p:nvSpPr>
            <p:cNvPr id="666"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6"/>
          <p:cNvGrpSpPr/>
          <p:nvPr/>
        </p:nvGrpSpPr>
        <p:grpSpPr>
          <a:xfrm>
            <a:off x="7341818" y="808178"/>
            <a:ext cx="279490" cy="279476"/>
            <a:chOff x="266768" y="1721375"/>
            <a:chExt cx="397907" cy="397887"/>
          </a:xfrm>
        </p:grpSpPr>
        <p:sp>
          <p:nvSpPr>
            <p:cNvPr id="671"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6"/>
          <p:cNvGrpSpPr/>
          <p:nvPr/>
        </p:nvGrpSpPr>
        <p:grpSpPr>
          <a:xfrm>
            <a:off x="7716184" y="808178"/>
            <a:ext cx="279461" cy="279476"/>
            <a:chOff x="864491" y="1723250"/>
            <a:chExt cx="397866" cy="397887"/>
          </a:xfrm>
        </p:grpSpPr>
        <p:sp>
          <p:nvSpPr>
            <p:cNvPr id="674"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70"/>
                                        </p:tgtEl>
                                        <p:attrNameLst>
                                          <p:attrName>style.visibility</p:attrName>
                                        </p:attrNameLst>
                                      </p:cBhvr>
                                      <p:to>
                                        <p:strVal val="visible"/>
                                      </p:to>
                                    </p:set>
                                    <p:animEffect transition="in" filter="fade">
                                      <p:cBhvr>
                                        <p:cTn id="14" dur="1200"/>
                                        <p:tgtEl>
                                          <p:spTgt spid="670"/>
                                        </p:tgtEl>
                                      </p:cBhvr>
                                    </p:animEffect>
                                  </p:childTnLst>
                                </p:cTn>
                              </p:par>
                              <p:par>
                                <p:cTn id="15" presetID="10" presetClass="entr" presetSubtype="0" fill="hold" nodeType="withEffect">
                                  <p:stCondLst>
                                    <p:cond delay="0"/>
                                  </p:stCondLst>
                                  <p:childTnLst>
                                    <p:set>
                                      <p:cBhvr>
                                        <p:cTn id="16" dur="1" fill="hold">
                                          <p:stCondLst>
                                            <p:cond delay="0"/>
                                          </p:stCondLst>
                                        </p:cTn>
                                        <p:tgtEl>
                                          <p:spTgt spid="673"/>
                                        </p:tgtEl>
                                        <p:attrNameLst>
                                          <p:attrName>style.visibility</p:attrName>
                                        </p:attrNameLst>
                                      </p:cBhvr>
                                      <p:to>
                                        <p:strVal val="visible"/>
                                      </p:to>
                                    </p:set>
                                    <p:animEffect transition="in" filter="fade">
                                      <p:cBhvr>
                                        <p:cTn id="17" dur="1100"/>
                                        <p:tgtEl>
                                          <p:spTgt spid="673"/>
                                        </p:tgtEl>
                                      </p:cBhvr>
                                    </p:animEffect>
                                  </p:childTnLst>
                                </p:cTn>
                              </p:par>
                              <p:par>
                                <p:cTn id="18" presetID="10" presetClass="entr" presetSubtype="0" fill="hold" nodeType="withEffect">
                                  <p:stCondLst>
                                    <p:cond delay="0"/>
                                  </p:stCondLst>
                                  <p:childTnLst>
                                    <p:set>
                                      <p:cBhvr>
                                        <p:cTn id="19" dur="1" fill="hold">
                                          <p:stCondLst>
                                            <p:cond delay="0"/>
                                          </p:stCondLst>
                                        </p:cTn>
                                        <p:tgtEl>
                                          <p:spTgt spid="665"/>
                                        </p:tgtEl>
                                        <p:attrNameLst>
                                          <p:attrName>style.visibility</p:attrName>
                                        </p:attrNameLst>
                                      </p:cBhvr>
                                      <p:to>
                                        <p:strVal val="visible"/>
                                      </p:to>
                                    </p:set>
                                    <p:animEffect transition="in" filter="fade">
                                      <p:cBhvr>
                                        <p:cTn id="20" dur="9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ANNOUNCEMENTS</a:t>
            </a:r>
            <a:endParaRPr/>
          </a:p>
        </p:txBody>
      </p:sp>
      <p:sp>
        <p:nvSpPr>
          <p:cNvPr id="168" name="Google Shape;168;p35"/>
          <p:cNvSpPr txBox="1">
            <a:spLocks noGrp="1"/>
          </p:cNvSpPr>
          <p:nvPr>
            <p:ph type="subTitle" idx="1"/>
          </p:nvPr>
        </p:nvSpPr>
        <p:spPr>
          <a:xfrm>
            <a:off x="690446" y="61346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DEPTH</a:t>
            </a:r>
            <a:endParaRPr/>
          </a:p>
        </p:txBody>
      </p:sp>
      <p:sp>
        <p:nvSpPr>
          <p:cNvPr id="175" name="Google Shape;175;p35"/>
          <p:cNvSpPr txBox="1">
            <a:spLocks noGrp="1"/>
          </p:cNvSpPr>
          <p:nvPr>
            <p:ph type="subTitle" idx="13"/>
          </p:nvPr>
        </p:nvSpPr>
        <p:spPr>
          <a:xfrm>
            <a:off x="690446" y="1579661"/>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BRIEF</a:t>
            </a:r>
            <a:endParaRPr/>
          </a:p>
        </p:txBody>
      </p:sp>
      <p:sp>
        <p:nvSpPr>
          <p:cNvPr id="177" name="Google Shape;177;p35"/>
          <p:cNvSpPr txBox="1">
            <a:spLocks noGrp="1"/>
          </p:cNvSpPr>
          <p:nvPr>
            <p:ph type="subTitle" idx="15"/>
          </p:nvPr>
        </p:nvSpPr>
        <p:spPr>
          <a:xfrm>
            <a:off x="690446" y="255314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WELCOME!</a:t>
            </a:r>
            <a:endParaRPr/>
          </a:p>
        </p:txBody>
      </p:sp>
      <p:sp>
        <p:nvSpPr>
          <p:cNvPr id="179" name="Google Shape;179;p35"/>
          <p:cNvSpPr txBox="1">
            <a:spLocks noGrp="1"/>
          </p:cNvSpPr>
          <p:nvPr>
            <p:ph type="subTitle" idx="17"/>
          </p:nvPr>
        </p:nvSpPr>
        <p:spPr>
          <a:xfrm>
            <a:off x="6811558" y="218698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EVENTS</a:t>
            </a:r>
            <a:endParaRPr/>
          </a:p>
        </p:txBody>
      </p:sp>
      <p:sp>
        <p:nvSpPr>
          <p:cNvPr id="181" name="Google Shape;181;p35"/>
          <p:cNvSpPr txBox="1">
            <a:spLocks noGrp="1"/>
          </p:cNvSpPr>
          <p:nvPr>
            <p:ph type="subTitle" idx="19"/>
          </p:nvPr>
        </p:nvSpPr>
        <p:spPr>
          <a:xfrm>
            <a:off x="6811558" y="321090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a:p>
            <a:pPr marL="0" lvl="0" indent="0" algn="l" rtl="0">
              <a:spcBef>
                <a:spcPts val="0"/>
              </a:spcBef>
              <a:spcAft>
                <a:spcPts val="0"/>
              </a:spcAft>
              <a:buNone/>
            </a:pPr>
            <a:endParaRPr/>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SNEAK PEEK</a:t>
            </a:r>
            <a:endParaRPr/>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2491300" cy="868600"/>
        </p:xfrm>
        <a:graphic>
          <a:graphicData uri="http://schemas.openxmlformats.org/drawingml/2006/table">
            <a:tbl>
              <a:tblPr>
                <a:noFill/>
                <a:tableStyleId>{C93B8A9B-3608-4D93-9D30-409E4BA8696D}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2491300" cy="976425"/>
        </p:xfrm>
        <a:graphic>
          <a:graphicData uri="http://schemas.openxmlformats.org/drawingml/2006/table">
            <a:tbl>
              <a:tblPr>
                <a:noFill/>
                <a:tableStyleId>{C93B8A9B-3608-4D93-9D30-409E4BA8696D}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2363400" cy="868575"/>
        </p:xfrm>
        <a:graphic>
          <a:graphicData uri="http://schemas.openxmlformats.org/drawingml/2006/table">
            <a:tbl>
              <a:tblPr>
                <a:noFill/>
                <a:tableStyleId>{C93B8A9B-3608-4D93-9D30-409E4BA8696D}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2403600" cy="881400"/>
        </p:xfrm>
        <a:graphic>
          <a:graphicData uri="http://schemas.openxmlformats.org/drawingml/2006/table">
            <a:tbl>
              <a:tblPr>
                <a:noFill/>
                <a:tableStyleId>{C93B8A9B-3608-4D93-9D30-409E4BA8696D}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ANNOUNCEMENTS</a:t>
            </a:r>
            <a:endParaRP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 in the Solar System—it’s only a bit larger than our Moon. The planet’s name has nothing to do with the liquid metal</a:t>
            </a:r>
            <a:endParaRP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ANNOUNCEMENT</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2nd ANNOUNCEMENT</a:t>
            </a:r>
            <a:endParaRPr/>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JUPITER</a:t>
            </a:r>
            <a:endParaRPr b="1">
              <a:solidFill>
                <a:srgbClr val="FFFFFF"/>
              </a:solidFill>
              <a:latin typeface="Exo 2"/>
              <a:ea typeface="Exo 2"/>
              <a:cs typeface="Exo 2"/>
              <a:sym typeface="Exo 2"/>
            </a:endParaRPr>
          </a:p>
        </p:txBody>
      </p:sp>
      <p:sp>
        <p:nvSpPr>
          <p:cNvPr id="216" name="Google Shape;216;p38"/>
          <p:cNvSpPr txBox="1"/>
          <p:nvPr/>
        </p:nvSpPr>
        <p:spPr>
          <a:xfrm>
            <a:off x="1844449"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It’s the biggest planet in our Solar System</a:t>
            </a:r>
            <a:endParaRPr sz="120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SATURN</a:t>
            </a:r>
            <a:endParaRPr b="1">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Saturn is composed of hydrogen</a:t>
            </a:r>
            <a:endParaRPr sz="120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434343"/>
                </a:solidFill>
                <a:latin typeface="Exo 2"/>
                <a:ea typeface="Exo 2"/>
                <a:cs typeface="Exo 2"/>
                <a:sym typeface="Exo 2"/>
              </a:rPr>
              <a:t>NEPTUNE</a:t>
            </a:r>
            <a:endParaRPr b="1">
              <a:solidFill>
                <a:srgbClr val="434343"/>
              </a:solidFill>
              <a:latin typeface="Exo 2"/>
              <a:ea typeface="Exo 2"/>
              <a:cs typeface="Exo 2"/>
              <a:sym typeface="Exo 2"/>
            </a:endParaRPr>
          </a:p>
        </p:txBody>
      </p:sp>
      <p:sp>
        <p:nvSpPr>
          <p:cNvPr id="226" name="Google Shape;226;p38"/>
          <p:cNvSpPr txBox="1"/>
          <p:nvPr/>
        </p:nvSpPr>
        <p:spPr>
          <a:xfrm>
            <a:off x="3188396" y="2812313"/>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MARS</a:t>
            </a:r>
            <a:endParaRPr b="1">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Despite being red, Mars is a cold place</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DEPTH</a:t>
            </a:r>
            <a:endParaRP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a:t>
            </a:r>
            <a:endParaRPr/>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58" name="Google Shape;258;p41"/>
          <p:cNvSpPr txBox="1"/>
          <p:nvPr/>
        </p:nvSpPr>
        <p:spPr>
          <a:xfrm>
            <a:off x="5403775" y="213087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a:t>
            </a:r>
            <a:endParaRPr>
              <a:latin typeface="Roboto Condensed Light"/>
              <a:ea typeface="Roboto Condensed Light"/>
              <a:cs typeface="Roboto Condensed Light"/>
              <a:sym typeface="Roboto Condensed Light"/>
            </a:endParaRPr>
          </a:p>
        </p:txBody>
      </p:sp>
      <p:sp>
        <p:nvSpPr>
          <p:cNvPr id="259" name="Google Shape;259;p41"/>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434343"/>
                </a:solidFill>
                <a:latin typeface="Exo 2"/>
                <a:ea typeface="Exo 2"/>
                <a:cs typeface="Exo 2"/>
                <a:sym typeface="Exo 2"/>
              </a:rPr>
              <a:t>VENUS</a:t>
            </a:r>
            <a:endParaRPr sz="2000" b="1">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2" name="Google Shape;262;p41"/>
          <p:cNvSpPr/>
          <p:nvPr/>
        </p:nvSpPr>
        <p:spPr>
          <a:xfrm>
            <a:off x="720000" y="1259450"/>
            <a:ext cx="4455600" cy="30024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1000">
              <a:solidFill>
                <a:srgbClr val="434343"/>
              </a:solidFill>
              <a:latin typeface="Roboto Condensed Light"/>
              <a:ea typeface="Roboto Condensed Light"/>
              <a:cs typeface="Roboto Condensed Light"/>
              <a:sym typeface="Roboto Condensed Light"/>
            </a:endParaRPr>
          </a:p>
        </p:txBody>
      </p:sp>
      <p:pic>
        <p:nvPicPr>
          <p:cNvPr id="264" name="Google Shape;264;p41"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65" name="Google Shape;265;p41"/>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MARS</a:t>
            </a:r>
            <a:endParaRPr sz="900">
              <a:solidFill>
                <a:srgbClr val="FFFFFF"/>
              </a:solidFill>
              <a:latin typeface="Roboto Condensed Light"/>
              <a:ea typeface="Roboto Condensed Light"/>
              <a:cs typeface="Roboto Condensed Light"/>
              <a:sym typeface="Roboto Condensed Light"/>
            </a:endParaRPr>
          </a:p>
        </p:txBody>
      </p:sp>
      <p:sp>
        <p:nvSpPr>
          <p:cNvPr id="266" name="Google Shape;266;p41"/>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MERCURY</a:t>
            </a:r>
            <a:endParaRPr sz="900">
              <a:solidFill>
                <a:srgbClr val="FFFFFF"/>
              </a:solidFill>
              <a:latin typeface="Roboto Condensed Light"/>
              <a:ea typeface="Roboto Condensed Light"/>
              <a:cs typeface="Roboto Condensed Light"/>
              <a:sym typeface="Roboto Condensed Light"/>
            </a:endParaRPr>
          </a:p>
        </p:txBody>
      </p:sp>
      <p:sp>
        <p:nvSpPr>
          <p:cNvPr id="267" name="Google Shape;267;p41"/>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VENUS</a:t>
            </a:r>
            <a:endParaRPr sz="900">
              <a:solidFill>
                <a:srgbClr val="FFFFFF"/>
              </a:solidFill>
              <a:latin typeface="Roboto Condensed Light"/>
              <a:ea typeface="Roboto Condensed Light"/>
              <a:cs typeface="Roboto Condensed Light"/>
              <a:sym typeface="Roboto Condensed Light"/>
            </a:endParaRPr>
          </a:p>
        </p:txBody>
      </p:sp>
      <p:sp>
        <p:nvSpPr>
          <p:cNvPr id="268" name="Google Shape;268;p41"/>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JUPITER</a:t>
            </a:r>
            <a:endParaRPr sz="900">
              <a:solidFill>
                <a:srgbClr val="FFFFFF"/>
              </a:solidFill>
              <a:latin typeface="Roboto Condensed Light"/>
              <a:ea typeface="Roboto Condensed Light"/>
              <a:cs typeface="Roboto Condensed Light"/>
              <a:sym typeface="Roboto Condensed Light"/>
            </a:endParaRPr>
          </a:p>
        </p:txBody>
      </p:sp>
      <p:sp>
        <p:nvSpPr>
          <p:cNvPr id="269" name="Google Shape;269;p41"/>
          <p:cNvSpPr/>
          <p:nvPr/>
        </p:nvSpPr>
        <p:spPr>
          <a:xfrm>
            <a:off x="1120550" y="1460525"/>
            <a:ext cx="174300" cy="1743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1848</Words>
  <Application>Microsoft Office PowerPoint</Application>
  <PresentationFormat>Trình chiếu Trên màn hình (16:9)</PresentationFormat>
  <Paragraphs>269</Paragraphs>
  <Slides>43</Slides>
  <Notes>43</Notes>
  <HiddenSlides>0</HiddenSlides>
  <MMClips>0</MMClips>
  <ScaleCrop>false</ScaleCrop>
  <HeadingPairs>
    <vt:vector size="6" baseType="variant">
      <vt:variant>
        <vt:lpstr>Phông được Dùng</vt:lpstr>
      </vt:variant>
      <vt:variant>
        <vt:i4>12</vt:i4>
      </vt:variant>
      <vt:variant>
        <vt:lpstr>Chủ đề</vt:lpstr>
      </vt:variant>
      <vt:variant>
        <vt:i4>3</vt:i4>
      </vt:variant>
      <vt:variant>
        <vt:lpstr>Tiêu đề Bản chiếu</vt:lpstr>
      </vt:variant>
      <vt:variant>
        <vt:i4>43</vt:i4>
      </vt:variant>
    </vt:vector>
  </HeadingPairs>
  <TitlesOfParts>
    <vt:vector size="58" baseType="lpstr">
      <vt:lpstr>Amatic SC</vt:lpstr>
      <vt:lpstr>Roboto Condensed</vt:lpstr>
      <vt:lpstr>Exo 2</vt:lpstr>
      <vt:lpstr>Nunito Light</vt:lpstr>
      <vt:lpstr>Quattrocento Sans</vt:lpstr>
      <vt:lpstr>Proxima Nova</vt:lpstr>
      <vt:lpstr>Fira Sans Extra Condensed Medium</vt:lpstr>
      <vt:lpstr>Roboto Medium</vt:lpstr>
      <vt:lpstr>Arial</vt:lpstr>
      <vt:lpstr>Proxima Nova Semibold</vt:lpstr>
      <vt:lpstr>Roboto Condensed Light</vt:lpstr>
      <vt:lpstr>Calibri</vt:lpstr>
      <vt:lpstr>Tech Newsletter XL by Slidesgo</vt:lpstr>
      <vt:lpstr>SlidesGo Final Pages</vt:lpstr>
      <vt:lpstr>Slidesgo Final Pages</vt:lpstr>
      <vt:lpstr>TECH NEWSLETTER</vt:lpstr>
      <vt:lpstr>CONTENTS OF THIS TEMPLATE</vt:lpstr>
      <vt:lpstr>TABLE OF CONTENTS</vt:lpstr>
      <vt:lpstr>ANNOUNCEMENTS</vt:lpstr>
      <vt:lpstr>1st ANNOUNCEMENT</vt:lpstr>
      <vt:lpstr>2nd ANNOUNCEMENT</vt:lpstr>
      <vt:lpstr>IN DEPTH</vt:lpstr>
      <vt:lpstr>IN DEPTH</vt:lpstr>
      <vt:lpstr>IN DEPTH</vt:lpstr>
      <vt:lpstr>OUR NUMBERS</vt:lpstr>
      <vt:lpstr>SECTOR NEWS</vt:lpstr>
      <vt:lpstr>IN BRIEF</vt:lpstr>
      <vt:lpstr>NEWS</vt:lpstr>
      <vt:lpstr>CUSTOMER REVIEWS</vt:lpstr>
      <vt:lpstr>THIS IS A TABLE</vt:lpstr>
      <vt:lpstr>WELCOME!</vt:lpstr>
      <vt:lpstr>WELCOME!</vt:lpstr>
      <vt:lpstr>AWESOME WORDS</vt:lpstr>
      <vt:lpstr>EVENTS</vt:lpstr>
      <vt:lpstr>REVIEW OF PAST EVENTS</vt:lpstr>
      <vt:lpstr>UPCOMING EVENTS</vt:lpstr>
      <vt:lpstr>SNEAK PEEK</vt:lpstr>
      <vt:lpstr>SNEAK PEEK</vt:lpstr>
      <vt:lpstr>THANKS</vt:lpstr>
      <vt:lpstr>RESOURCES</vt:lpstr>
      <vt:lpstr>Instructions for use (free users)</vt:lpstr>
      <vt:lpstr>Instructions for use (premium users)</vt:lpstr>
      <vt:lpstr>Fonts &amp; colors used</vt:lpstr>
      <vt:lpstr>Stories by Freepik</vt:lpstr>
      <vt:lpstr>Use our editable graphic resources... </vt:lpstr>
      <vt:lpstr>Bản trình bày PowerPoint</vt:lpstr>
      <vt:lpstr>Bản trình bày PowerPoint</vt:lpstr>
      <vt:lpstr>Bản trình bày PowerPoint</vt:lpstr>
      <vt:lpstr>Bản trình bày PowerPoint</vt:lpstr>
      <vt:lpstr>Bản trình bày PowerPoint</vt:lpstr>
      <vt:lpstr>...and our sets of editable icons</vt:lpstr>
      <vt:lpstr>Educational Icons</vt:lpstr>
      <vt:lpstr>Business Icons</vt:lpstr>
      <vt:lpstr>Help &amp; Support Icons</vt:lpstr>
      <vt:lpstr>Creative process Icons</vt:lpstr>
      <vt:lpstr>Nature Icons</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Nguyễn Thành Đạt</dc:creator>
  <cp:lastModifiedBy>Nguyen Thanh Dat</cp:lastModifiedBy>
  <cp:revision>1</cp:revision>
  <dcterms:modified xsi:type="dcterms:W3CDTF">2021-12-08T04:58:32Z</dcterms:modified>
</cp:coreProperties>
</file>